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98" r:id="rId12"/>
    <p:sldId id="299" r:id="rId13"/>
    <p:sldId id="271" r:id="rId14"/>
    <p:sldId id="270" r:id="rId15"/>
    <p:sldId id="274" r:id="rId16"/>
    <p:sldId id="275" r:id="rId17"/>
    <p:sldId id="300" r:id="rId18"/>
    <p:sldId id="277" r:id="rId19"/>
    <p:sldId id="266" r:id="rId20"/>
    <p:sldId id="30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7D440F-2690-42C6-97C3-465D0605C2CE}">
  <a:tblStyle styleId="{FA7D440F-2690-42C6-97C3-465D0605C2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8"/>
    <p:restoredTop sz="94674"/>
  </p:normalViewPr>
  <p:slideViewPr>
    <p:cSldViewPr snapToGrid="0">
      <p:cViewPr varScale="1">
        <p:scale>
          <a:sx n="151" d="100"/>
          <a:sy n="151" d="100"/>
        </p:scale>
        <p:origin x="208" y="408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88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815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666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54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4" r:id="rId13"/>
    <p:sldLayoutId id="2147483665" r:id="rId14"/>
    <p:sldLayoutId id="2147483667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3569616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Goulart (A82643), Pedro </a:t>
            </a:r>
            <a:r>
              <a:rPr lang="en" dirty="0" err="1"/>
              <a:t>Faria</a:t>
            </a:r>
            <a:r>
              <a:rPr lang="en" dirty="0"/>
              <a:t> (A72640)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 Tiago Rodrigues (A87952)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Licenciatura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Ciências</a:t>
            </a:r>
            <a:r>
              <a:rPr lang="en" dirty="0"/>
              <a:t> Da </a:t>
            </a:r>
            <a:r>
              <a:rPr lang="en" dirty="0" err="1"/>
              <a:t>Computação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Unidade</a:t>
            </a:r>
            <a:r>
              <a:rPr lang="en" dirty="0"/>
              <a:t> Curricular de Bases de Dados</a:t>
            </a:r>
            <a:endParaRPr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Empresa de Entregas</a:t>
            </a:r>
            <a:endParaRPr dirty="0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30FE13A-FB4F-F243-8169-BC8A290BB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b="18092"/>
          <a:stretch/>
        </p:blipFill>
        <p:spPr>
          <a:xfrm>
            <a:off x="8022781" y="2504316"/>
            <a:ext cx="1100016" cy="5505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43"/>
          <p:cNvCxnSpPr>
            <a:cxnSpLocks/>
          </p:cNvCxnSpPr>
          <p:nvPr/>
        </p:nvCxnSpPr>
        <p:spPr>
          <a:xfrm flipH="1">
            <a:off x="8654605" y="3053117"/>
            <a:ext cx="5143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3"/>
          <p:cNvCxnSpPr>
            <a:cxnSpLocks/>
          </p:cNvCxnSpPr>
          <p:nvPr/>
        </p:nvCxnSpPr>
        <p:spPr>
          <a:xfrm flipH="1">
            <a:off x="-55328" y="2148175"/>
            <a:ext cx="9439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3"/>
          <p:cNvSpPr/>
          <p:nvPr/>
        </p:nvSpPr>
        <p:spPr>
          <a:xfrm rot="-5400000" flipH="1">
            <a:off x="4945490" y="927280"/>
            <a:ext cx="2987895" cy="4430335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Identificação</a:t>
            </a:r>
            <a:r>
              <a:rPr lang="en" dirty="0"/>
              <a:t> e </a:t>
            </a:r>
            <a:r>
              <a:rPr lang="en" dirty="0" err="1"/>
              <a:t>caracterização</a:t>
            </a:r>
            <a:r>
              <a:rPr lang="en" dirty="0"/>
              <a:t> das </a:t>
            </a:r>
            <a:r>
              <a:rPr lang="en" dirty="0" err="1"/>
              <a:t>Entidades</a:t>
            </a:r>
            <a:endParaRPr dirty="0"/>
          </a:p>
        </p:txBody>
      </p:sp>
      <p:sp>
        <p:nvSpPr>
          <p:cNvPr id="381" name="Google Shape;381;p43"/>
          <p:cNvSpPr/>
          <p:nvPr/>
        </p:nvSpPr>
        <p:spPr>
          <a:xfrm rot="5400000">
            <a:off x="1128271" y="1128021"/>
            <a:ext cx="2695150" cy="3174408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4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 idx="3"/>
          </p:nvPr>
        </p:nvSpPr>
        <p:spPr>
          <a:xfrm>
            <a:off x="4468970" y="3635300"/>
            <a:ext cx="4009806" cy="822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Descrições</a:t>
            </a:r>
            <a:r>
              <a:rPr lang="en" dirty="0">
                <a:solidFill>
                  <a:schemeClr val="lt1"/>
                </a:solidFill>
              </a:rPr>
              <a:t> e </a:t>
            </a:r>
            <a:r>
              <a:rPr lang="en" dirty="0" err="1">
                <a:solidFill>
                  <a:schemeClr val="lt1"/>
                </a:solidFill>
              </a:rPr>
              <a:t>Atributos</a:t>
            </a:r>
            <a:r>
              <a:rPr lang="en" dirty="0">
                <a:solidFill>
                  <a:schemeClr val="lt1"/>
                </a:solidFill>
              </a:rPr>
              <a:t> das </a:t>
            </a:r>
            <a:r>
              <a:rPr lang="en" dirty="0" err="1">
                <a:solidFill>
                  <a:schemeClr val="lt1"/>
                </a:solidFill>
              </a:rPr>
              <a:t>Entidades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identificadas</a:t>
            </a:r>
            <a:r>
              <a:rPr lang="en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E38791-45D4-0448-A457-4656AC65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49" y="1669386"/>
            <a:ext cx="1105337" cy="20908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E0CA98-C59C-D24B-A4C2-A9778B87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166" y="2346030"/>
            <a:ext cx="4115609" cy="1414174"/>
          </a:xfrm>
          <a:prstGeom prst="rect">
            <a:avLst/>
          </a:prstGeom>
        </p:spPr>
      </p:pic>
      <p:sp>
        <p:nvSpPr>
          <p:cNvPr id="21" name="Google Shape;222;p36">
            <a:extLst>
              <a:ext uri="{FF2B5EF4-FFF2-40B4-BE49-F238E27FC236}">
                <a16:creationId xmlns:a16="http://schemas.microsoft.com/office/drawing/2014/main" id="{8CAEB47A-C37F-6B44-83E6-CC01AA5C6F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0482" y="2058099"/>
            <a:ext cx="1643338" cy="995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</a:rPr>
              <a:t>Entidades Identificadas no problema 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3"/>
          <p:cNvCxnSpPr>
            <a:cxnSpLocks/>
          </p:cNvCxnSpPr>
          <p:nvPr/>
        </p:nvCxnSpPr>
        <p:spPr>
          <a:xfrm flipH="1">
            <a:off x="-55328" y="2148175"/>
            <a:ext cx="9439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Identificação</a:t>
            </a:r>
            <a:r>
              <a:rPr lang="en" dirty="0"/>
              <a:t> e </a:t>
            </a:r>
            <a:r>
              <a:rPr lang="en" dirty="0" err="1"/>
              <a:t>caracterização</a:t>
            </a:r>
            <a:r>
              <a:rPr lang="en" dirty="0"/>
              <a:t> das </a:t>
            </a:r>
            <a:r>
              <a:rPr lang="en" dirty="0" err="1"/>
              <a:t>Relações</a:t>
            </a:r>
            <a:endParaRPr dirty="0"/>
          </a:p>
        </p:txBody>
      </p:sp>
      <p:sp>
        <p:nvSpPr>
          <p:cNvPr id="381" name="Google Shape;381;p43"/>
          <p:cNvSpPr/>
          <p:nvPr/>
        </p:nvSpPr>
        <p:spPr>
          <a:xfrm rot="5400000">
            <a:off x="3111492" y="-855201"/>
            <a:ext cx="3165713" cy="7611414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22;p36">
            <a:extLst>
              <a:ext uri="{FF2B5EF4-FFF2-40B4-BE49-F238E27FC236}">
                <a16:creationId xmlns:a16="http://schemas.microsoft.com/office/drawing/2014/main" id="{8CAEB47A-C37F-6B44-83E6-CC01AA5C6F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44744" y="2148175"/>
            <a:ext cx="1019711" cy="995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chemeClr val="bg1"/>
                </a:solidFill>
              </a:rPr>
              <a:t>Relações definidas entre as Entidades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06E637-AD4D-7142-89ED-EE2F44A8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3" y="1547156"/>
            <a:ext cx="5753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7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3"/>
          <p:cNvCxnSpPr>
            <a:cxnSpLocks/>
          </p:cNvCxnSpPr>
          <p:nvPr/>
        </p:nvCxnSpPr>
        <p:spPr>
          <a:xfrm flipH="1">
            <a:off x="0" y="2161054"/>
            <a:ext cx="113644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Conceptual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382CB5-E4A3-874C-8A1F-AAB19ADE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42" y="1191295"/>
            <a:ext cx="6871118" cy="30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3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521699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Desenvolvimento</a:t>
            </a:r>
            <a:r>
              <a:rPr lang="en" dirty="0"/>
              <a:t> do </a:t>
            </a: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Lógico</a:t>
            </a:r>
            <a:endParaRPr dirty="0"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3323575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Lógico</a:t>
            </a:r>
            <a:endParaRPr dirty="0"/>
          </a:p>
        </p:txBody>
      </p:sp>
      <p:cxnSp>
        <p:nvCxnSpPr>
          <p:cNvPr id="393" name="Google Shape;393;p44"/>
          <p:cNvCxnSpPr>
            <a:cxnSpLocks/>
            <a:stCxn id="3" idx="1"/>
          </p:cNvCxnSpPr>
          <p:nvPr/>
        </p:nvCxnSpPr>
        <p:spPr>
          <a:xfrm flipH="1">
            <a:off x="-6774" y="2740825"/>
            <a:ext cx="18599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371B779-EED4-ED49-8D9F-096068F1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90" y="966109"/>
            <a:ext cx="5437621" cy="3549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>
            <a:spLocks noGrp="1"/>
          </p:cNvSpPr>
          <p:nvPr>
            <p:ph type="ctrTitle"/>
          </p:nvPr>
        </p:nvSpPr>
        <p:spPr>
          <a:xfrm flipH="1">
            <a:off x="2260329" y="234690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Dados </a:t>
            </a:r>
            <a:br>
              <a:rPr lang="en" dirty="0"/>
            </a:br>
            <a:r>
              <a:rPr lang="en" dirty="0" err="1"/>
              <a:t>em</a:t>
            </a:r>
            <a:r>
              <a:rPr lang="en" dirty="0"/>
              <a:t> SQL</a:t>
            </a:r>
            <a:endParaRPr dirty="0"/>
          </a:p>
        </p:txBody>
      </p:sp>
      <p:sp>
        <p:nvSpPr>
          <p:cNvPr id="441" name="Google Shape;441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42" name="Google Shape;442;p48"/>
          <p:cNvCxnSpPr>
            <a:cxnSpLocks/>
          </p:cNvCxnSpPr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Tradução</a:t>
            </a:r>
            <a:r>
              <a:rPr lang="en" dirty="0"/>
              <a:t> do </a:t>
            </a:r>
            <a:r>
              <a:rPr lang="en" dirty="0" err="1"/>
              <a:t>Esquema</a:t>
            </a:r>
            <a:r>
              <a:rPr lang="en" dirty="0"/>
              <a:t> </a:t>
            </a:r>
            <a:r>
              <a:rPr lang="en" dirty="0" err="1"/>
              <a:t>Lógico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SQL</a:t>
            </a:r>
            <a:endParaRPr dirty="0"/>
          </a:p>
        </p:txBody>
      </p:sp>
      <p:sp>
        <p:nvSpPr>
          <p:cNvPr id="449" name="Google Shape;449;p49"/>
          <p:cNvSpPr/>
          <p:nvPr/>
        </p:nvSpPr>
        <p:spPr>
          <a:xfrm>
            <a:off x="964456" y="892231"/>
            <a:ext cx="2910395" cy="10961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9"/>
          <p:cNvSpPr/>
          <p:nvPr/>
        </p:nvSpPr>
        <p:spPr>
          <a:xfrm rot="10800000" flipH="1">
            <a:off x="4970889" y="892231"/>
            <a:ext cx="3168565" cy="109619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89DC0E-5F32-524F-A21A-0B68256B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83" y="965882"/>
            <a:ext cx="2670301" cy="872549"/>
          </a:xfrm>
          <a:prstGeom prst="rect">
            <a:avLst/>
          </a:prstGeom>
        </p:spPr>
      </p:pic>
      <p:sp>
        <p:nvSpPr>
          <p:cNvPr id="36" name="Google Shape;453;p49">
            <a:extLst>
              <a:ext uri="{FF2B5EF4-FFF2-40B4-BE49-F238E27FC236}">
                <a16:creationId xmlns:a16="http://schemas.microsoft.com/office/drawing/2014/main" id="{7314392E-285F-A24C-9EDD-55BAE943BC47}"/>
              </a:ext>
            </a:extLst>
          </p:cNvPr>
          <p:cNvSpPr/>
          <p:nvPr/>
        </p:nvSpPr>
        <p:spPr>
          <a:xfrm rot="10800000" flipH="1">
            <a:off x="4970889" y="2378453"/>
            <a:ext cx="3168563" cy="2595071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49;p49">
            <a:extLst>
              <a:ext uri="{FF2B5EF4-FFF2-40B4-BE49-F238E27FC236}">
                <a16:creationId xmlns:a16="http://schemas.microsoft.com/office/drawing/2014/main" id="{DA5D9C2D-D95D-9B42-B973-E95F5F1BAE08}"/>
              </a:ext>
            </a:extLst>
          </p:cNvPr>
          <p:cNvSpPr/>
          <p:nvPr/>
        </p:nvSpPr>
        <p:spPr>
          <a:xfrm>
            <a:off x="964456" y="2378454"/>
            <a:ext cx="2910395" cy="10961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9;p49">
            <a:extLst>
              <a:ext uri="{FF2B5EF4-FFF2-40B4-BE49-F238E27FC236}">
                <a16:creationId xmlns:a16="http://schemas.microsoft.com/office/drawing/2014/main" id="{F2867E52-9192-A846-BD5E-C65F65842E4A}"/>
              </a:ext>
            </a:extLst>
          </p:cNvPr>
          <p:cNvSpPr/>
          <p:nvPr/>
        </p:nvSpPr>
        <p:spPr>
          <a:xfrm>
            <a:off x="964455" y="3864677"/>
            <a:ext cx="2910395" cy="109618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D0581D4-7860-7D47-9CE7-25D1AA73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18" y="2446763"/>
            <a:ext cx="2565381" cy="8814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D152F6-7E16-4E42-BB44-2FACFBA42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83" y="3961257"/>
            <a:ext cx="2614252" cy="84532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EA91963-74C9-3740-ACF0-50A52AC12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159" y="1044956"/>
            <a:ext cx="2898633" cy="71989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63D99B7-F901-2C43-A594-67E9543C5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345" y="2651193"/>
            <a:ext cx="2505649" cy="20495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899293-66D2-F543-A9BD-8E8157798CAD}"/>
              </a:ext>
            </a:extLst>
          </p:cNvPr>
          <p:cNvSpPr txBox="1"/>
          <p:nvPr/>
        </p:nvSpPr>
        <p:spPr>
          <a:xfrm>
            <a:off x="1678535" y="1796666"/>
            <a:ext cx="1959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Entidade Funcionário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B34D386-83C7-7C40-B8BD-EDB3EFABB635}"/>
              </a:ext>
            </a:extLst>
          </p:cNvPr>
          <p:cNvSpPr txBox="1"/>
          <p:nvPr/>
        </p:nvSpPr>
        <p:spPr>
          <a:xfrm>
            <a:off x="1835043" y="3284278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Entidade Cliente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D628CD5-4EE0-4E40-8039-BF13DDBED4F3}"/>
              </a:ext>
            </a:extLst>
          </p:cNvPr>
          <p:cNvSpPr txBox="1"/>
          <p:nvPr/>
        </p:nvSpPr>
        <p:spPr>
          <a:xfrm>
            <a:off x="1835042" y="4773956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Entidade Encomenda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D915593-80B6-AA42-A109-EEA999AA3760}"/>
              </a:ext>
            </a:extLst>
          </p:cNvPr>
          <p:cNvSpPr txBox="1"/>
          <p:nvPr/>
        </p:nvSpPr>
        <p:spPr>
          <a:xfrm>
            <a:off x="5979428" y="1723335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Entidade Fornecedor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199C670-FF90-A74D-9597-508689632A85}"/>
              </a:ext>
            </a:extLst>
          </p:cNvPr>
          <p:cNvSpPr txBox="1"/>
          <p:nvPr/>
        </p:nvSpPr>
        <p:spPr>
          <a:xfrm>
            <a:off x="5979427" y="4738119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Pedido B2B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53;p49">
            <a:extLst>
              <a:ext uri="{FF2B5EF4-FFF2-40B4-BE49-F238E27FC236}">
                <a16:creationId xmlns:a16="http://schemas.microsoft.com/office/drawing/2014/main" id="{7314392E-285F-A24C-9EDD-55BAE943BC47}"/>
              </a:ext>
            </a:extLst>
          </p:cNvPr>
          <p:cNvSpPr/>
          <p:nvPr/>
        </p:nvSpPr>
        <p:spPr>
          <a:xfrm rot="10800000" flipH="1">
            <a:off x="859350" y="209054"/>
            <a:ext cx="2910395" cy="24394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9;p49">
            <a:extLst>
              <a:ext uri="{FF2B5EF4-FFF2-40B4-BE49-F238E27FC236}">
                <a16:creationId xmlns:a16="http://schemas.microsoft.com/office/drawing/2014/main" id="{F2867E52-9192-A846-BD5E-C65F65842E4A}"/>
              </a:ext>
            </a:extLst>
          </p:cNvPr>
          <p:cNvSpPr/>
          <p:nvPr/>
        </p:nvSpPr>
        <p:spPr>
          <a:xfrm>
            <a:off x="859350" y="2859839"/>
            <a:ext cx="2910395" cy="20694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43135C-45B8-F04D-92AC-22352986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40" y="420413"/>
            <a:ext cx="2457393" cy="19759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B65BABC-897B-3F40-A03D-03A82468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06" y="3121572"/>
            <a:ext cx="2609527" cy="1472203"/>
          </a:xfrm>
          <a:prstGeom prst="rect">
            <a:avLst/>
          </a:prstGeom>
        </p:spPr>
      </p:pic>
      <p:sp>
        <p:nvSpPr>
          <p:cNvPr id="17" name="Google Shape;453;p49">
            <a:extLst>
              <a:ext uri="{FF2B5EF4-FFF2-40B4-BE49-F238E27FC236}">
                <a16:creationId xmlns:a16="http://schemas.microsoft.com/office/drawing/2014/main" id="{1845A853-C4DF-3545-AD9F-B602CC405901}"/>
              </a:ext>
            </a:extLst>
          </p:cNvPr>
          <p:cNvSpPr/>
          <p:nvPr/>
        </p:nvSpPr>
        <p:spPr>
          <a:xfrm rot="10800000" flipH="1">
            <a:off x="5039385" y="2855781"/>
            <a:ext cx="3168565" cy="207355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49;p49">
            <a:extLst>
              <a:ext uri="{FF2B5EF4-FFF2-40B4-BE49-F238E27FC236}">
                <a16:creationId xmlns:a16="http://schemas.microsoft.com/office/drawing/2014/main" id="{44AF2983-71F2-6C43-849F-C9037A6F13A1}"/>
              </a:ext>
            </a:extLst>
          </p:cNvPr>
          <p:cNvSpPr/>
          <p:nvPr/>
        </p:nvSpPr>
        <p:spPr>
          <a:xfrm>
            <a:off x="5039385" y="209054"/>
            <a:ext cx="3168565" cy="243942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B5A8E4-504E-DC4B-B18A-2B019CD2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337" y="416355"/>
            <a:ext cx="2463384" cy="198000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A0A34AC-81AD-BB40-A85A-58C30760F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337" y="2928282"/>
            <a:ext cx="2463384" cy="182299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E2B1B3-8EFF-E546-8691-25439F293F56}"/>
              </a:ext>
            </a:extLst>
          </p:cNvPr>
          <p:cNvSpPr txBox="1"/>
          <p:nvPr/>
        </p:nvSpPr>
        <p:spPr>
          <a:xfrm>
            <a:off x="1700184" y="2396358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Entrega B2B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5144871-F6C7-0548-954A-0FDAFBFCA8D5}"/>
              </a:ext>
            </a:extLst>
          </p:cNvPr>
          <p:cNvSpPr txBox="1"/>
          <p:nvPr/>
        </p:nvSpPr>
        <p:spPr>
          <a:xfrm>
            <a:off x="1700183" y="4646139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Pedido C2B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8844BC-5273-6C45-BF2D-820E7756FD4C}"/>
              </a:ext>
            </a:extLst>
          </p:cNvPr>
          <p:cNvSpPr txBox="1"/>
          <p:nvPr/>
        </p:nvSpPr>
        <p:spPr>
          <a:xfrm>
            <a:off x="6083800" y="2405883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Entrega B2C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B994B16-CE53-7944-BDBF-CD467D923C64}"/>
              </a:ext>
            </a:extLst>
          </p:cNvPr>
          <p:cNvSpPr txBox="1"/>
          <p:nvPr/>
        </p:nvSpPr>
        <p:spPr>
          <a:xfrm>
            <a:off x="6083799" y="4698503"/>
            <a:ext cx="18029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Pedido C2B</a:t>
            </a:r>
          </a:p>
        </p:txBody>
      </p:sp>
    </p:spTree>
    <p:extLst>
      <p:ext uri="{BB962C8B-B14F-4D97-AF65-F5344CB8AC3E}">
        <p14:creationId xmlns:p14="http://schemas.microsoft.com/office/powerpoint/2010/main" val="278777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Conversões</a:t>
            </a:r>
            <a:r>
              <a:rPr lang="en" dirty="0"/>
              <a:t>/</a:t>
            </a:r>
            <a:r>
              <a:rPr lang="en" dirty="0" err="1"/>
              <a:t>Conclusão</a:t>
            </a:r>
            <a:endParaRPr dirty="0"/>
          </a:p>
        </p:txBody>
      </p:sp>
      <p:sp>
        <p:nvSpPr>
          <p:cNvPr id="563" name="Google Shape;563;p51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4" name="Google Shape;564;p5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Conversões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35117" y="4269659"/>
            <a:ext cx="2673600" cy="651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Entidade</a:t>
            </a:r>
            <a:r>
              <a:rPr lang="en" dirty="0"/>
              <a:t> </a:t>
            </a:r>
            <a:r>
              <a:rPr lang="en" dirty="0" err="1"/>
              <a:t>Funcionário</a:t>
            </a:r>
            <a:r>
              <a:rPr lang="en" dirty="0"/>
              <a:t> no </a:t>
            </a:r>
            <a:r>
              <a:rPr lang="en" dirty="0" err="1"/>
              <a:t>Modelo</a:t>
            </a:r>
            <a:r>
              <a:rPr lang="en" dirty="0"/>
              <a:t> Conceptual</a:t>
            </a:r>
            <a:endParaRPr dirty="0"/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842351" y="4269659"/>
            <a:ext cx="2673600" cy="651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Entidade Funcionário em SQL</a:t>
            </a:r>
            <a:endParaRPr dirty="0"/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0"/>
          <p:cNvSpPr/>
          <p:nvPr/>
        </p:nvSpPr>
        <p:spPr>
          <a:xfrm>
            <a:off x="789301" y="1853649"/>
            <a:ext cx="2165233" cy="22400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82;p40">
            <a:extLst>
              <a:ext uri="{FF2B5EF4-FFF2-40B4-BE49-F238E27FC236}">
                <a16:creationId xmlns:a16="http://schemas.microsoft.com/office/drawing/2014/main" id="{31BE9CBD-2504-D74B-AA1A-0AD4CB92D5B0}"/>
              </a:ext>
            </a:extLst>
          </p:cNvPr>
          <p:cNvSpPr/>
          <p:nvPr/>
        </p:nvSpPr>
        <p:spPr>
          <a:xfrm>
            <a:off x="3462900" y="1889962"/>
            <a:ext cx="2165233" cy="22400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82;p40">
            <a:extLst>
              <a:ext uri="{FF2B5EF4-FFF2-40B4-BE49-F238E27FC236}">
                <a16:creationId xmlns:a16="http://schemas.microsoft.com/office/drawing/2014/main" id="{A534FBE8-09FC-0B42-B858-8A1A95F4C6BD}"/>
              </a:ext>
            </a:extLst>
          </p:cNvPr>
          <p:cNvSpPr/>
          <p:nvPr/>
        </p:nvSpPr>
        <p:spPr>
          <a:xfrm>
            <a:off x="6123019" y="1889962"/>
            <a:ext cx="2165233" cy="22400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0BDA85-6C07-5D4A-8B1F-60E136505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70" y="2029634"/>
            <a:ext cx="1637230" cy="16944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2A55A2-EAFA-C545-A6BE-42558338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120" y="2078459"/>
            <a:ext cx="1662165" cy="16442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14CB6C-A411-9C43-B7DB-115072C04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074" y="2527161"/>
            <a:ext cx="2069121" cy="672914"/>
          </a:xfrm>
          <a:prstGeom prst="rect">
            <a:avLst/>
          </a:prstGeom>
        </p:spPr>
      </p:pic>
      <p:sp>
        <p:nvSpPr>
          <p:cNvPr id="52" name="Google Shape;278;p40">
            <a:extLst>
              <a:ext uri="{FF2B5EF4-FFF2-40B4-BE49-F238E27FC236}">
                <a16:creationId xmlns:a16="http://schemas.microsoft.com/office/drawing/2014/main" id="{ACBA0138-7FAD-0C42-9DFF-F73E07AAD144}"/>
              </a:ext>
            </a:extLst>
          </p:cNvPr>
          <p:cNvSpPr txBox="1">
            <a:spLocks/>
          </p:cNvSpPr>
          <p:nvPr/>
        </p:nvSpPr>
        <p:spPr>
          <a:xfrm>
            <a:off x="3235201" y="1098945"/>
            <a:ext cx="2673600" cy="6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PT" dirty="0"/>
              <a:t>Entidade Funcionário no Modelo Lógico</a:t>
            </a:r>
          </a:p>
        </p:txBody>
      </p:sp>
      <p:sp>
        <p:nvSpPr>
          <p:cNvPr id="10" name="Seta para Baixo 9">
            <a:extLst>
              <a:ext uri="{FF2B5EF4-FFF2-40B4-BE49-F238E27FC236}">
                <a16:creationId xmlns:a16="http://schemas.microsoft.com/office/drawing/2014/main" id="{5B6B5000-E9B2-9D4B-B5AC-3908948197E4}"/>
              </a:ext>
            </a:extLst>
          </p:cNvPr>
          <p:cNvSpPr/>
          <p:nvPr/>
        </p:nvSpPr>
        <p:spPr>
          <a:xfrm rot="16200000">
            <a:off x="2999034" y="2630389"/>
            <a:ext cx="380339" cy="6865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4" name="Seta para Baixo 53">
            <a:extLst>
              <a:ext uri="{FF2B5EF4-FFF2-40B4-BE49-F238E27FC236}">
                <a16:creationId xmlns:a16="http://schemas.microsoft.com/office/drawing/2014/main" id="{1589497E-B139-AC48-A429-BB59CE8BCEAB}"/>
              </a:ext>
            </a:extLst>
          </p:cNvPr>
          <p:cNvSpPr/>
          <p:nvPr/>
        </p:nvSpPr>
        <p:spPr>
          <a:xfrm rot="16200000">
            <a:off x="5652182" y="2630389"/>
            <a:ext cx="380339" cy="6865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body" idx="1"/>
          </p:nvPr>
        </p:nvSpPr>
        <p:spPr>
          <a:xfrm>
            <a:off x="870650" y="1296600"/>
            <a:ext cx="691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Passos tomados pelo grupo até ao início do desenvolvimento da base de dados:</a:t>
            </a:r>
            <a:endParaRPr dirty="0"/>
          </a:p>
          <a:p>
            <a:pPr marL="91440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/>
              <a:t>Chegar a um acordo relativamente ao tema do trabalho.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/>
              <a:t>Planeamento das etapas a serem desenvolvidas.</a:t>
            </a:r>
            <a:endParaRPr dirty="0"/>
          </a:p>
          <a:p>
            <a:pPr lvl="0" indent="-298450">
              <a:buSzPts val="1100"/>
              <a:buFont typeface="Arial"/>
              <a:buAutoNum type="arabicPeriod"/>
            </a:pPr>
            <a:r>
              <a:rPr lang="pt-PT" dirty="0"/>
              <a:t>Desenvolver uma situação/problema onde fosse necessária a implementação de um sistema de bases de dados.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</a:rPr>
              <a:t>Levantamento de requisitos </a:t>
            </a:r>
            <a:endParaRPr lang="pt-PT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/>
              <a:t>Desenvolvimento do Modelo Conceptual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/>
              <a:t>Desenvolvimento do Modelo Lógico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/>
              <a:t>Tradução do esquema Lógico para SQL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PT" dirty="0">
                <a:solidFill>
                  <a:schemeClr val="dk1"/>
                </a:solidFill>
              </a:rPr>
              <a:t>Conclusões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Breve Introdução e Contextualização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31"/>
          <p:cNvSpPr txBox="1"/>
          <p:nvPr/>
        </p:nvSpPr>
        <p:spPr>
          <a:xfrm>
            <a:off x="1386375" y="45194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4633481" y="414775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Universidade</a:t>
            </a:r>
            <a:r>
              <a:rPr lang="en" dirty="0"/>
              <a:t> do Minho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Licenciatura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Ciências</a:t>
            </a:r>
            <a:r>
              <a:rPr lang="en" dirty="0"/>
              <a:t> da </a:t>
            </a:r>
            <a:r>
              <a:rPr lang="en" dirty="0" err="1"/>
              <a:t>Computação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Unidade</a:t>
            </a:r>
            <a:r>
              <a:rPr lang="en" dirty="0"/>
              <a:t> Curricular de Bases de Dados</a:t>
            </a:r>
            <a:endParaRPr dirty="0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02;p53">
            <a:extLst>
              <a:ext uri="{FF2B5EF4-FFF2-40B4-BE49-F238E27FC236}">
                <a16:creationId xmlns:a16="http://schemas.microsoft.com/office/drawing/2014/main" id="{76991E7F-E892-1A46-97D8-3BC883A1C760}"/>
              </a:ext>
            </a:extLst>
          </p:cNvPr>
          <p:cNvSpPr txBox="1">
            <a:spLocks/>
          </p:cNvSpPr>
          <p:nvPr/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pt-PT" dirty="0"/>
              <a:t>Trabalho realizado por</a:t>
            </a:r>
          </a:p>
          <a:p>
            <a:pPr marL="0" indent="0" algn="ctr">
              <a:buSzPts val="1100"/>
            </a:pPr>
            <a:r>
              <a:rPr lang="pt-PT" dirty="0"/>
              <a:t>João Pedro Goulart (A82643), </a:t>
            </a:r>
          </a:p>
          <a:p>
            <a:pPr marL="0" indent="0" algn="ctr">
              <a:buSzPts val="1100"/>
            </a:pPr>
            <a:r>
              <a:rPr lang="pt-PT" dirty="0"/>
              <a:t>Pedro Faria (A72640) </a:t>
            </a:r>
          </a:p>
          <a:p>
            <a:pPr marL="0" indent="0" algn="ctr">
              <a:buSzPts val="1100"/>
            </a:pPr>
            <a:r>
              <a:rPr lang="pt-PT" dirty="0"/>
              <a:t>e Tiago Rodrigues (A87952)</a:t>
            </a:r>
          </a:p>
          <a:p>
            <a:pPr marL="0" indent="0" algn="ctr">
              <a:buSzPts val="1100"/>
              <a:buFont typeface="Arial"/>
              <a:buNone/>
            </a:pPr>
            <a:endParaRPr lang="pt-PT" dirty="0"/>
          </a:p>
        </p:txBody>
      </p:sp>
      <p:sp>
        <p:nvSpPr>
          <p:cNvPr id="8" name="Google Shape;603;p53">
            <a:extLst>
              <a:ext uri="{FF2B5EF4-FFF2-40B4-BE49-F238E27FC236}">
                <a16:creationId xmlns:a16="http://schemas.microsoft.com/office/drawing/2014/main" id="{C43345D0-54DB-5646-A663-834AFCE13B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Obrigado! </a:t>
            </a:r>
            <a:r>
              <a:rPr lang="pt-PT" dirty="0">
                <a:sym typeface="Wingdings" pitchFamily="2" charset="2"/>
              </a:rPr>
              <a:t>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073BAB-16DE-6F46-808B-DD8F74531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" b="18092"/>
          <a:stretch/>
        </p:blipFill>
        <p:spPr>
          <a:xfrm>
            <a:off x="8022781" y="2504316"/>
            <a:ext cx="1100016" cy="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2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Índice</a:t>
            </a:r>
            <a:endParaRPr dirty="0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Desenvolvimento</a:t>
            </a:r>
            <a:r>
              <a:rPr lang="en" dirty="0"/>
              <a:t> do </a:t>
            </a:r>
            <a:r>
              <a:rPr lang="en" dirty="0" err="1"/>
              <a:t>tema</a:t>
            </a:r>
            <a:endParaRPr dirty="0"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Descrição</a:t>
            </a:r>
            <a:r>
              <a:rPr lang="en" dirty="0"/>
              <a:t> da </a:t>
            </a:r>
            <a:r>
              <a:rPr lang="en" dirty="0" err="1"/>
              <a:t>loja</a:t>
            </a:r>
            <a:r>
              <a:rPr lang="en" dirty="0"/>
              <a:t> </a:t>
            </a:r>
            <a:r>
              <a:rPr lang="en" dirty="0" err="1"/>
              <a:t>EncomendasLCC</a:t>
            </a:r>
            <a:r>
              <a:rPr lang="en" dirty="0"/>
              <a:t>.</a:t>
            </a:r>
            <a:endParaRPr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Levantamento</a:t>
            </a:r>
            <a:r>
              <a:rPr lang="en" dirty="0"/>
              <a:t> de </a:t>
            </a:r>
            <a:r>
              <a:rPr lang="en" dirty="0" err="1"/>
              <a:t>Requisitos</a:t>
            </a:r>
            <a:endParaRPr dirty="0"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Definição</a:t>
            </a:r>
            <a:r>
              <a:rPr lang="en" dirty="0"/>
              <a:t> dos </a:t>
            </a:r>
            <a:r>
              <a:rPr lang="en" dirty="0" err="1"/>
              <a:t>Requisitos</a:t>
            </a:r>
            <a:r>
              <a:rPr lang="en" dirty="0"/>
              <a:t> de </a:t>
            </a:r>
            <a:r>
              <a:rPr lang="en" dirty="0" err="1"/>
              <a:t>Descrição</a:t>
            </a:r>
            <a:r>
              <a:rPr lang="en" dirty="0"/>
              <a:t> e de </a:t>
            </a:r>
            <a:r>
              <a:rPr lang="en" dirty="0" err="1"/>
              <a:t>Exploração</a:t>
            </a:r>
            <a:r>
              <a:rPr lang="en" dirty="0"/>
              <a:t>.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Conceptual</a:t>
            </a:r>
            <a:endParaRPr dirty="0"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Desenvolvimento</a:t>
            </a:r>
            <a:r>
              <a:rPr lang="en" dirty="0"/>
              <a:t> do </a:t>
            </a:r>
            <a:r>
              <a:rPr lang="en" dirty="0" err="1"/>
              <a:t>Modelo</a:t>
            </a:r>
            <a:r>
              <a:rPr lang="en" dirty="0"/>
              <a:t> Conceptual.</a:t>
            </a:r>
            <a:endParaRPr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Lógico</a:t>
            </a:r>
            <a:endParaRPr dirty="0"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Desenvolvimento</a:t>
            </a:r>
            <a:r>
              <a:rPr lang="en" dirty="0"/>
              <a:t> do </a:t>
            </a:r>
            <a:r>
              <a:rPr lang="en" dirty="0" err="1"/>
              <a:t>Modelo</a:t>
            </a:r>
            <a:r>
              <a:rPr lang="en" dirty="0"/>
              <a:t> </a:t>
            </a:r>
            <a:r>
              <a:rPr lang="en" dirty="0" err="1"/>
              <a:t>Lógico</a:t>
            </a:r>
            <a:r>
              <a:rPr lang="en" dirty="0"/>
              <a:t>.</a:t>
            </a:r>
            <a:endParaRPr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Dados </a:t>
            </a:r>
            <a:r>
              <a:rPr lang="en" dirty="0" err="1"/>
              <a:t>em</a:t>
            </a:r>
            <a:r>
              <a:rPr lang="en" dirty="0"/>
              <a:t> SQL</a:t>
            </a:r>
            <a:endParaRPr dirty="0"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Conversão</a:t>
            </a:r>
            <a:r>
              <a:rPr lang="en" dirty="0"/>
              <a:t> do </a:t>
            </a:r>
            <a:r>
              <a:rPr lang="en" dirty="0" err="1"/>
              <a:t>Esquema</a:t>
            </a:r>
            <a:r>
              <a:rPr lang="en" dirty="0"/>
              <a:t> </a:t>
            </a:r>
            <a:r>
              <a:rPr lang="en" dirty="0" err="1"/>
              <a:t>Lógico</a:t>
            </a:r>
            <a:r>
              <a:rPr lang="en" dirty="0"/>
              <a:t> para SQL.</a:t>
            </a:r>
            <a:endParaRPr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Conversões</a:t>
            </a:r>
            <a:r>
              <a:rPr lang="en" dirty="0"/>
              <a:t> e </a:t>
            </a:r>
            <a:r>
              <a:rPr lang="en" dirty="0" err="1"/>
              <a:t>Conclusão</a:t>
            </a:r>
            <a:endParaRPr dirty="0"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Conversão</a:t>
            </a:r>
            <a:r>
              <a:rPr lang="en" dirty="0"/>
              <a:t> das </a:t>
            </a:r>
            <a:r>
              <a:rPr lang="en" dirty="0" err="1"/>
              <a:t>entidades</a:t>
            </a:r>
            <a:r>
              <a:rPr lang="en" dirty="0"/>
              <a:t> para </a:t>
            </a:r>
            <a:r>
              <a:rPr lang="en" dirty="0" err="1"/>
              <a:t>os</a:t>
            </a:r>
            <a:r>
              <a:rPr lang="en" dirty="0"/>
              <a:t> </a:t>
            </a:r>
            <a:r>
              <a:rPr lang="en" dirty="0" err="1"/>
              <a:t>diferentes</a:t>
            </a:r>
            <a:r>
              <a:rPr lang="en" dirty="0"/>
              <a:t> </a:t>
            </a:r>
            <a:r>
              <a:rPr lang="en" dirty="0" err="1"/>
              <a:t>Modelo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Conclusão</a:t>
            </a: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Situação</a:t>
            </a:r>
            <a:r>
              <a:rPr lang="en" dirty="0"/>
              <a:t>/</a:t>
            </a:r>
            <a:r>
              <a:rPr lang="en" dirty="0" err="1"/>
              <a:t>Problema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9" y="4107250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loja </a:t>
            </a:r>
            <a:r>
              <a:rPr lang="pt-PT" dirty="0" err="1"/>
              <a:t>EncomendasLCC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/>
              <a:t>Desenvolvimento do tema</a:t>
            </a:r>
            <a:endParaRPr sz="2800" dirty="0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Imaginamos</a:t>
            </a:r>
            <a:r>
              <a:rPr lang="en" dirty="0"/>
              <a:t>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situação</a:t>
            </a:r>
            <a:r>
              <a:rPr lang="en" dirty="0"/>
              <a:t> que </a:t>
            </a:r>
            <a:r>
              <a:rPr lang="en" dirty="0" err="1"/>
              <a:t>envolvesse</a:t>
            </a:r>
            <a:r>
              <a:rPr lang="en" dirty="0"/>
              <a:t> um </a:t>
            </a:r>
            <a:r>
              <a:rPr lang="en" dirty="0" err="1"/>
              <a:t>pedido</a:t>
            </a:r>
            <a:r>
              <a:rPr lang="en" dirty="0"/>
              <a:t> </a:t>
            </a:r>
            <a:r>
              <a:rPr lang="en" dirty="0" err="1"/>
              <a:t>efetuado</a:t>
            </a:r>
            <a:r>
              <a:rPr lang="en" dirty="0"/>
              <a:t> </a:t>
            </a:r>
            <a:r>
              <a:rPr lang="en" dirty="0" err="1"/>
              <a:t>por</a:t>
            </a:r>
            <a:r>
              <a:rPr lang="en" dirty="0"/>
              <a:t> um </a:t>
            </a:r>
            <a:r>
              <a:rPr lang="en" dirty="0" err="1"/>
              <a:t>cliente</a:t>
            </a:r>
            <a:r>
              <a:rPr lang="en" dirty="0"/>
              <a:t> a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entidade</a:t>
            </a:r>
            <a:r>
              <a:rPr lang="en" dirty="0"/>
              <a:t>. </a:t>
            </a:r>
            <a:r>
              <a:rPr lang="en" dirty="0" err="1"/>
              <a:t>Escolhemos</a:t>
            </a:r>
            <a:r>
              <a:rPr lang="en" dirty="0"/>
              <a:t> </a:t>
            </a:r>
            <a:r>
              <a:rPr lang="en" dirty="0" err="1"/>
              <a:t>uma</a:t>
            </a:r>
            <a:r>
              <a:rPr lang="en" dirty="0"/>
              <a:t> </a:t>
            </a:r>
            <a:r>
              <a:rPr lang="en" dirty="0" err="1"/>
              <a:t>loja</a:t>
            </a:r>
            <a:r>
              <a:rPr lang="en" dirty="0"/>
              <a:t> </a:t>
            </a:r>
            <a:r>
              <a:rPr lang="en" dirty="0" err="1"/>
              <a:t>como</a:t>
            </a:r>
            <a:r>
              <a:rPr lang="en" dirty="0"/>
              <a:t> </a:t>
            </a:r>
            <a:r>
              <a:rPr lang="en" dirty="0" err="1"/>
              <a:t>entidade</a:t>
            </a:r>
            <a:r>
              <a:rPr lang="en" dirty="0"/>
              <a:t> principal, </a:t>
            </a:r>
            <a:r>
              <a:rPr lang="en" dirty="0" err="1"/>
              <a:t>entidade</a:t>
            </a:r>
            <a:r>
              <a:rPr lang="en" dirty="0"/>
              <a:t> </a:t>
            </a:r>
            <a:r>
              <a:rPr lang="en" dirty="0" err="1"/>
              <a:t>essa</a:t>
            </a:r>
            <a:r>
              <a:rPr lang="en" dirty="0"/>
              <a:t> que </a:t>
            </a:r>
            <a:r>
              <a:rPr lang="en" dirty="0" err="1"/>
              <a:t>ficaria</a:t>
            </a:r>
            <a:r>
              <a:rPr lang="en" dirty="0"/>
              <a:t> </a:t>
            </a:r>
            <a:r>
              <a:rPr lang="en" dirty="0" err="1"/>
              <a:t>encarregue</a:t>
            </a:r>
            <a:r>
              <a:rPr lang="en" dirty="0"/>
              <a:t> de </a:t>
            </a:r>
            <a:r>
              <a:rPr lang="en" dirty="0" err="1"/>
              <a:t>encomendar</a:t>
            </a:r>
            <a:r>
              <a:rPr lang="en" dirty="0"/>
              <a:t> e </a:t>
            </a:r>
            <a:r>
              <a:rPr lang="en" dirty="0" err="1"/>
              <a:t>entregar</a:t>
            </a:r>
            <a:r>
              <a:rPr lang="en" dirty="0"/>
              <a:t> o </a:t>
            </a:r>
            <a:r>
              <a:rPr lang="en" dirty="0" err="1"/>
              <a:t>produto</a:t>
            </a:r>
            <a:r>
              <a:rPr lang="en" dirty="0"/>
              <a:t> </a:t>
            </a:r>
            <a:r>
              <a:rPr lang="en" dirty="0" err="1"/>
              <a:t>requisitado</a:t>
            </a:r>
            <a:r>
              <a:rPr lang="en" dirty="0"/>
              <a:t> </a:t>
            </a:r>
            <a:r>
              <a:rPr lang="en" dirty="0" err="1"/>
              <a:t>pelo</a:t>
            </a:r>
            <a:r>
              <a:rPr lang="en" dirty="0"/>
              <a:t> </a:t>
            </a:r>
            <a:r>
              <a:rPr lang="en" dirty="0" err="1"/>
              <a:t>cliente</a:t>
            </a:r>
            <a:r>
              <a:rPr lang="en" dirty="0"/>
              <a:t>. Uma </a:t>
            </a:r>
            <a:r>
              <a:rPr lang="en" dirty="0" err="1"/>
              <a:t>vez</a:t>
            </a:r>
            <a:r>
              <a:rPr lang="en" dirty="0"/>
              <a:t> que </a:t>
            </a:r>
            <a:r>
              <a:rPr lang="en" dirty="0" err="1"/>
              <a:t>os</a:t>
            </a:r>
            <a:r>
              <a:rPr lang="en" dirty="0"/>
              <a:t> </a:t>
            </a:r>
            <a:r>
              <a:rPr lang="en" dirty="0" err="1"/>
              <a:t>pedidos</a:t>
            </a:r>
            <a:r>
              <a:rPr lang="en" dirty="0"/>
              <a:t> </a:t>
            </a:r>
            <a:r>
              <a:rPr lang="en" dirty="0" err="1"/>
              <a:t>eram</a:t>
            </a:r>
            <a:r>
              <a:rPr lang="en" dirty="0"/>
              <a:t> </a:t>
            </a:r>
            <a:r>
              <a:rPr lang="en" dirty="0" err="1"/>
              <a:t>anotados</a:t>
            </a:r>
            <a:r>
              <a:rPr lang="en" dirty="0"/>
              <a:t> </a:t>
            </a:r>
            <a:r>
              <a:rPr lang="en" dirty="0" err="1"/>
              <a:t>manualmente</a:t>
            </a:r>
            <a:r>
              <a:rPr lang="en" dirty="0"/>
              <a:t>, </a:t>
            </a:r>
            <a:r>
              <a:rPr lang="en" dirty="0" err="1"/>
              <a:t>seria</a:t>
            </a:r>
            <a:r>
              <a:rPr lang="en" dirty="0"/>
              <a:t> </a:t>
            </a:r>
            <a:r>
              <a:rPr lang="en" dirty="0" err="1"/>
              <a:t>útil</a:t>
            </a:r>
            <a:r>
              <a:rPr lang="en" dirty="0"/>
              <a:t> e </a:t>
            </a:r>
            <a:r>
              <a:rPr lang="en" dirty="0" err="1"/>
              <a:t>eficaz</a:t>
            </a:r>
            <a:r>
              <a:rPr lang="en" dirty="0"/>
              <a:t> a </a:t>
            </a:r>
            <a:r>
              <a:rPr lang="en" dirty="0" err="1"/>
              <a:t>utilização</a:t>
            </a:r>
            <a:r>
              <a:rPr lang="en" dirty="0"/>
              <a:t> de </a:t>
            </a:r>
            <a:r>
              <a:rPr lang="en" dirty="0" err="1"/>
              <a:t>uma</a:t>
            </a:r>
            <a:r>
              <a:rPr lang="en" dirty="0"/>
              <a:t> base de dados.</a:t>
            </a:r>
            <a:endParaRPr dirty="0"/>
          </a:p>
        </p:txBody>
      </p:sp>
      <p:cxnSp>
        <p:nvCxnSpPr>
          <p:cNvPr id="189" name="Google Shape;189;p34"/>
          <p:cNvCxnSpPr/>
          <p:nvPr/>
        </p:nvCxnSpPr>
        <p:spPr>
          <a:xfrm>
            <a:off x="4569600" y="138253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0" y="3605499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Cliente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1781115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Efetua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um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pedido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/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encomenda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Fornecedor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6158211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Recebe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pedido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retorna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produto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à</a:t>
            </a:r>
            <a:r>
              <a:rPr lang="en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0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loja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Visão</a:t>
            </a:r>
            <a:r>
              <a:rPr lang="en" dirty="0"/>
              <a:t> </a:t>
            </a:r>
            <a:r>
              <a:rPr lang="en" dirty="0" err="1"/>
              <a:t>geral</a:t>
            </a:r>
            <a:r>
              <a:rPr lang="en" dirty="0"/>
              <a:t> da </a:t>
            </a:r>
            <a:r>
              <a:rPr lang="en" dirty="0" err="1"/>
              <a:t>situação</a:t>
            </a:r>
            <a:r>
              <a:rPr lang="en" dirty="0"/>
              <a:t> </a:t>
            </a:r>
            <a:r>
              <a:rPr lang="en" dirty="0" err="1"/>
              <a:t>estabelecida</a:t>
            </a:r>
            <a:endParaRPr dirty="0"/>
          </a:p>
        </p:txBody>
      </p:sp>
      <p:cxnSp>
        <p:nvCxnSpPr>
          <p:cNvPr id="202" name="Google Shape;202;p35"/>
          <p:cNvCxnSpPr>
            <a:cxnSpLocks/>
          </p:cNvCxnSpPr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5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cxnSpLocks/>
          </p:cNvCxnSpPr>
          <p:nvPr/>
        </p:nvCxnSpPr>
        <p:spPr>
          <a:xfrm rot="5400000">
            <a:off x="2056501" y="1841914"/>
            <a:ext cx="2123561" cy="1393361"/>
          </a:xfrm>
          <a:prstGeom prst="bentConnector3">
            <a:avLst>
              <a:gd name="adj1" fmla="val 3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cxnSpLocks/>
          </p:cNvCxnSpPr>
          <p:nvPr/>
        </p:nvCxnSpPr>
        <p:spPr>
          <a:xfrm rot="16200000" flipH="1">
            <a:off x="5012203" y="1823028"/>
            <a:ext cx="2123560" cy="1431133"/>
          </a:xfrm>
          <a:prstGeom prst="bentConnector3">
            <a:avLst>
              <a:gd name="adj1" fmla="val -15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Nota: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3217811" y="2797467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loja </a:t>
            </a:r>
            <a:r>
              <a:rPr lang="pt-PT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EncomendasLCC</a:t>
            </a:r>
            <a:r>
              <a:rPr lang="pt-PT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é, também, responsável por entregar a encomenda ao cliente.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3814961" y="102065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EncomendasLCC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3957161" y="1275957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Envia um pedido ao fornecedor e recebe-a uma vez que este a retornar.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73364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Levantamento</a:t>
            </a:r>
            <a:r>
              <a:rPr lang="en" dirty="0"/>
              <a:t> de </a:t>
            </a:r>
            <a:r>
              <a:rPr lang="en" dirty="0" err="1"/>
              <a:t>Requisitos</a:t>
            </a:r>
            <a:endParaRPr dirty="0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1" name="Google Shape;221;p36"/>
          <p:cNvCxnSpPr/>
          <p:nvPr/>
        </p:nvCxnSpPr>
        <p:spPr>
          <a:xfrm>
            <a:off x="7559638" y="4382964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7"/>
          <p:cNvCxnSpPr>
            <a:cxnSpLocks/>
          </p:cNvCxnSpPr>
          <p:nvPr/>
        </p:nvCxnSpPr>
        <p:spPr>
          <a:xfrm flipV="1">
            <a:off x="4386808" y="2253002"/>
            <a:ext cx="0" cy="9602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3592939" y="28753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Requisitos</a:t>
            </a:r>
            <a:r>
              <a:rPr lang="en" dirty="0"/>
              <a:t> de </a:t>
            </a:r>
            <a:br>
              <a:rPr lang="en" dirty="0"/>
            </a:br>
            <a:r>
              <a:rPr lang="en" dirty="0" err="1"/>
              <a:t>Descrição</a:t>
            </a:r>
            <a:r>
              <a:rPr lang="en" dirty="0"/>
              <a:t> </a:t>
            </a:r>
            <a:endParaRPr dirty="0"/>
          </a:p>
        </p:txBody>
      </p:sp>
      <p:sp>
        <p:nvSpPr>
          <p:cNvPr id="229" name="Google Shape;229;p37"/>
          <p:cNvSpPr txBox="1">
            <a:spLocks noGrp="1"/>
          </p:cNvSpPr>
          <p:nvPr>
            <p:ph type="ctrTitle"/>
          </p:nvPr>
        </p:nvSpPr>
        <p:spPr>
          <a:xfrm>
            <a:off x="785955" y="919914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Requisitos</a:t>
            </a:r>
            <a:r>
              <a:rPr lang="en" dirty="0"/>
              <a:t> de </a:t>
            </a:r>
            <a:r>
              <a:rPr lang="en" dirty="0" err="1"/>
              <a:t>Exploração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D955BF-B05D-294F-8AE1-77F41644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00" y="1299050"/>
            <a:ext cx="2737584" cy="1572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603665-7B3E-D342-A17B-64DEF350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55" y="2974014"/>
            <a:ext cx="257175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49788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Desenvolvimento</a:t>
            </a:r>
            <a:r>
              <a:rPr lang="en" dirty="0"/>
              <a:t> do </a:t>
            </a:r>
            <a:r>
              <a:rPr lang="en" dirty="0" err="1"/>
              <a:t>Modelo</a:t>
            </a:r>
            <a:r>
              <a:rPr lang="en" dirty="0"/>
              <a:t> Conceptual</a:t>
            </a:r>
            <a:endParaRPr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3145917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427</Words>
  <Application>Microsoft Macintosh PowerPoint</Application>
  <PresentationFormat>Apresentação no Ecrã (16:9)</PresentationFormat>
  <Paragraphs>93</Paragraphs>
  <Slides>20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8" baseType="lpstr">
      <vt:lpstr>Arial</vt:lpstr>
      <vt:lpstr>Exo 2</vt:lpstr>
      <vt:lpstr>Fira Sans Extra Condensed Medium</vt:lpstr>
      <vt:lpstr>Roboto Condensed</vt:lpstr>
      <vt:lpstr>Roboto Condensed Light</vt:lpstr>
      <vt:lpstr>Squada One</vt:lpstr>
      <vt:lpstr>Wingdings</vt:lpstr>
      <vt:lpstr>Tech Newsletter by Slidesgo</vt:lpstr>
      <vt:lpstr>Empresa de Entregas</vt:lpstr>
      <vt:lpstr>Breve Introdução e Contextualização </vt:lpstr>
      <vt:lpstr>Índice</vt:lpstr>
      <vt:lpstr>Situação/Problema</vt:lpstr>
      <vt:lpstr>Desenvolvimento do tema</vt:lpstr>
      <vt:lpstr>Visão geral da situação estabelecida</vt:lpstr>
      <vt:lpstr>Levantamento de Requisitos</vt:lpstr>
      <vt:lpstr>Requisitos de  Descrição </vt:lpstr>
      <vt:lpstr>Desenvolvimento do Modelo Conceptual</vt:lpstr>
      <vt:lpstr>Identificação e caracterização das Entidades</vt:lpstr>
      <vt:lpstr>Identificação e caracterização das Relações</vt:lpstr>
      <vt:lpstr>Modelo Conceptual</vt:lpstr>
      <vt:lpstr>Desenvolvimento do Modelo Lógico</vt:lpstr>
      <vt:lpstr>Modelo Lógico</vt:lpstr>
      <vt:lpstr>Base de Dados  em SQL</vt:lpstr>
      <vt:lpstr>Tradução do Esquema Lógico em SQL</vt:lpstr>
      <vt:lpstr>Apresentação do PowerPoint</vt:lpstr>
      <vt:lpstr>Conversões/Conclusão</vt:lpstr>
      <vt:lpstr>Conversões</vt:lpstr>
      <vt:lpstr>Obrigado! 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Empresa de Entregas</dc:title>
  <cp:lastModifiedBy>João Pedro Goulart</cp:lastModifiedBy>
  <cp:revision>25</cp:revision>
  <dcterms:modified xsi:type="dcterms:W3CDTF">2021-01-25T19:08:09Z</dcterms:modified>
</cp:coreProperties>
</file>